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464" r:id="rId2"/>
    <p:sldId id="533" r:id="rId3"/>
    <p:sldId id="534" r:id="rId4"/>
    <p:sldId id="535" r:id="rId5"/>
    <p:sldId id="536" r:id="rId6"/>
    <p:sldId id="537" r:id="rId7"/>
    <p:sldId id="553" r:id="rId8"/>
    <p:sldId id="539" r:id="rId9"/>
    <p:sldId id="538" r:id="rId10"/>
    <p:sldId id="540" r:id="rId11"/>
    <p:sldId id="542" r:id="rId12"/>
    <p:sldId id="541" r:id="rId13"/>
    <p:sldId id="543" r:id="rId14"/>
    <p:sldId id="544" r:id="rId15"/>
    <p:sldId id="545" r:id="rId16"/>
    <p:sldId id="546" r:id="rId17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55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Φωτεινό στυλ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3" autoAdjust="0"/>
    <p:restoredTop sz="94660"/>
  </p:normalViewPr>
  <p:slideViewPr>
    <p:cSldViewPr showGuides="1">
      <p:cViewPr varScale="1">
        <p:scale>
          <a:sx n="74" d="100"/>
          <a:sy n="74" d="100"/>
        </p:scale>
        <p:origin x="224" y="56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12/10/2025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 bwMode="gray"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3" name="Straight Connector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5" name="Straight Connector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12/10/2025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12/10/2025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1" name="Straight Connector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12/10/2025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12/10/2025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4" name="Rectangle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1" name="Rectangle 20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22" name="Straight Connector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23" name="Straight Connector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7" name="Rectangle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8" name="Rectangle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30" name="Rectangle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1" name="Straight Connector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3" name="Straight Connector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12/10/2025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12/10/2025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12/10/2025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12/10/2025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6" name="Rectangle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7" name="Straight Connector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12/10/2025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12/10/2025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12/10/2025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16" name="Straight Connector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12/10/2025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>
            <a:extLst>
              <a:ext uri="{FF2B5EF4-FFF2-40B4-BE49-F238E27FC236}">
                <a16:creationId xmlns:a16="http://schemas.microsoft.com/office/drawing/2014/main" id="{9FB67CBA-0F5E-4068-A651-5025BDA0560D}"/>
              </a:ext>
            </a:extLst>
          </p:cNvPr>
          <p:cNvSpPr/>
          <p:nvPr/>
        </p:nvSpPr>
        <p:spPr>
          <a:xfrm>
            <a:off x="3102194" y="5085184"/>
            <a:ext cx="6092825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l-GR" sz="3200" dirty="0">
                <a:latin typeface="Gabriola" panose="04040605051002020D02" pitchFamily="82" charset="0"/>
              </a:rPr>
              <a:t>Αριστείδης Γ. Βραχάτης</a:t>
            </a:r>
            <a:r>
              <a:rPr lang="en-US" sz="3200" dirty="0">
                <a:latin typeface="Gabriola" panose="04040605051002020D02" pitchFamily="82" charset="0"/>
              </a:rPr>
              <a:t>, </a:t>
            </a:r>
            <a:r>
              <a:rPr lang="en-US" sz="3200" dirty="0" err="1">
                <a:latin typeface="Gabriola" panose="04040605051002020D02" pitchFamily="82" charset="0"/>
              </a:rPr>
              <a:t>Dipl-Ing</a:t>
            </a:r>
            <a:r>
              <a:rPr lang="en-US" sz="3200" dirty="0">
                <a:latin typeface="Gabriola" panose="04040605051002020D02" pitchFamily="82" charset="0"/>
              </a:rPr>
              <a:t>, </a:t>
            </a:r>
            <a:r>
              <a:rPr lang="en-US" sz="3200" dirty="0" err="1">
                <a:latin typeface="Gabriola" panose="04040605051002020D02" pitchFamily="82" charset="0"/>
              </a:rPr>
              <a:t>M.Sc</a:t>
            </a:r>
            <a:r>
              <a:rPr lang="en-US" sz="3200" dirty="0">
                <a:latin typeface="Gabriola" panose="04040605051002020D02" pitchFamily="82" charset="0"/>
              </a:rPr>
              <a:t>, PhD</a:t>
            </a:r>
          </a:p>
          <a:p>
            <a:pPr algn="ctr"/>
            <a:r>
              <a:rPr lang="el-GR" sz="3200" dirty="0">
                <a:latin typeface="Gabriola" panose="04040605051002020D02" pitchFamily="82" charset="0"/>
              </a:rPr>
              <a:t>Επίκουρος Καθηγητής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3617EA-3E3B-4A49-ACFA-E1E1E89C2B47}"/>
              </a:ext>
            </a:extLst>
          </p:cNvPr>
          <p:cNvSpPr txBox="1"/>
          <p:nvPr/>
        </p:nvSpPr>
        <p:spPr>
          <a:xfrm>
            <a:off x="3092512" y="2132856"/>
            <a:ext cx="58547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200" dirty="0">
                <a:latin typeface="Garamond" panose="02020404030301010803" pitchFamily="18" charset="0"/>
              </a:rPr>
              <a:t>ΑΝΑΓΝΩΡΙΣΗ ΠΡΟΤΥΠΩΝ</a:t>
            </a:r>
          </a:p>
          <a:p>
            <a:pPr algn="ctr"/>
            <a:endParaRPr lang="el-GR" sz="3200" dirty="0">
              <a:latin typeface="Garamond" panose="02020404030301010803" pitchFamily="18" charset="0"/>
            </a:endParaRPr>
          </a:p>
          <a:p>
            <a:pPr algn="ctr"/>
            <a:r>
              <a:rPr lang="el-GR" sz="3200" dirty="0" err="1">
                <a:latin typeface="Garamond" panose="02020404030301010803" pitchFamily="18" charset="0"/>
              </a:rPr>
              <a:t>Πυκνοτική</a:t>
            </a:r>
            <a:r>
              <a:rPr lang="el-GR" sz="3200" dirty="0">
                <a:latin typeface="Garamond" panose="02020404030301010803" pitchFamily="18" charset="0"/>
              </a:rPr>
              <a:t> Ομαδοποίηση</a:t>
            </a:r>
            <a:endParaRPr lang="en-US" sz="3200" dirty="0">
              <a:latin typeface="Garamond" panose="02020404030301010803" pitchFamily="18" charset="0"/>
            </a:endParaRPr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2525A2FE-C90D-44B2-BC1F-88655DFCB952}"/>
              </a:ext>
            </a:extLst>
          </p:cNvPr>
          <p:cNvSpPr/>
          <p:nvPr/>
        </p:nvSpPr>
        <p:spPr>
          <a:xfrm>
            <a:off x="1125860" y="116632"/>
            <a:ext cx="290816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000" dirty="0">
                <a:latin typeface="Garamond" panose="02020404030301010803" pitchFamily="18" charset="0"/>
              </a:rPr>
              <a:t>Τμήμα Πληροφορικής</a:t>
            </a:r>
          </a:p>
          <a:p>
            <a:r>
              <a:rPr lang="el-GR" sz="2000" dirty="0">
                <a:latin typeface="Garamond" panose="02020404030301010803" pitchFamily="18" charset="0"/>
              </a:rPr>
              <a:t>Σχολή Θετικών Επιστημών </a:t>
            </a:r>
          </a:p>
          <a:p>
            <a:r>
              <a:rPr lang="el-GR" sz="2000" dirty="0">
                <a:latin typeface="Garamond" panose="02020404030301010803" pitchFamily="18" charset="0"/>
              </a:rPr>
              <a:t>Ιόνιο Πανεπιστήμιο</a:t>
            </a:r>
            <a:endParaRPr lang="en-US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95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820093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125860" y="188640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188640"/>
            <a:ext cx="957706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l-G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Άσκηση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CEC61CAE-82C7-75A1-1EAB-D51181AD19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972" y="980838"/>
            <a:ext cx="7687388" cy="48963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C7C5B6B-D5C0-43E0-A355-FA36D8344422}"/>
              </a:ext>
            </a:extLst>
          </p:cNvPr>
          <p:cNvSpPr txBox="1"/>
          <p:nvPr/>
        </p:nvSpPr>
        <p:spPr>
          <a:xfrm>
            <a:off x="2494012" y="6021288"/>
            <a:ext cx="3352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latin typeface="Aptos" panose="020B0004020202020204" pitchFamily="34" charset="0"/>
              </a:rPr>
              <a:t>ε</a:t>
            </a:r>
            <a:r>
              <a:rPr lang="en-US" dirty="0">
                <a:latin typeface="Aptos" panose="020B0004020202020204" pitchFamily="34" charset="0"/>
              </a:rPr>
              <a:t> = 2</a:t>
            </a:r>
            <a:r>
              <a:rPr lang="el-GR" dirty="0">
                <a:latin typeface="Aptos" panose="020B0004020202020204" pitchFamily="34" charset="0"/>
              </a:rPr>
              <a:t>, </a:t>
            </a:r>
            <a:r>
              <a:rPr lang="en-US" dirty="0" err="1">
                <a:latin typeface="Aptos" panose="020B0004020202020204" pitchFamily="34" charset="0"/>
              </a:rPr>
              <a:t>minpts</a:t>
            </a:r>
            <a:r>
              <a:rPr lang="en-US" dirty="0">
                <a:latin typeface="Aptos" panose="020B0004020202020204" pitchFamily="34" charset="0"/>
              </a:rPr>
              <a:t> =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latin typeface="Aptos" panose="020B0004020202020204" pitchFamily="34" charset="0"/>
              </a:rPr>
              <a:t>Βρείτε όλα τα σημεία πυρήνα</a:t>
            </a:r>
          </a:p>
        </p:txBody>
      </p:sp>
    </p:spTree>
    <p:extLst>
      <p:ext uri="{BB962C8B-B14F-4D97-AF65-F5344CB8AC3E}">
        <p14:creationId xmlns:p14="http://schemas.microsoft.com/office/powerpoint/2010/main" val="1248499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711A85B-0A40-474B-3F53-72B3ECEB78B3}"/>
              </a:ext>
            </a:extLst>
          </p:cNvPr>
          <p:cNvSpPr txBox="1"/>
          <p:nvPr/>
        </p:nvSpPr>
        <p:spPr>
          <a:xfrm>
            <a:off x="1665920" y="846013"/>
            <a:ext cx="88569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400" dirty="0">
                <a:latin typeface="Aptos" panose="020B0004020202020204" pitchFamily="34" charset="0"/>
              </a:rPr>
              <a:t>Δίνονται τα παρακάτω 11 σημεία σε δισδιάστατο χώρο: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DDCACC-8424-6DA7-952E-93368EBDB3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137" y="1180100"/>
            <a:ext cx="9981446" cy="3781677"/>
          </a:xfrm>
          <a:prstGeom prst="rect">
            <a:avLst/>
          </a:prstGeom>
        </p:spPr>
      </p:pic>
      <p:cxnSp>
        <p:nvCxnSpPr>
          <p:cNvPr id="8" name="Straight Connector 4">
            <a:extLst>
              <a:ext uri="{FF2B5EF4-FFF2-40B4-BE49-F238E27FC236}">
                <a16:creationId xmlns:a16="http://schemas.microsoft.com/office/drawing/2014/main" id="{DD02CCDD-F2F8-E649-A3AB-A39CB8DABE37}"/>
              </a:ext>
            </a:extLst>
          </p:cNvPr>
          <p:cNvCxnSpPr/>
          <p:nvPr/>
        </p:nvCxnSpPr>
        <p:spPr>
          <a:xfrm>
            <a:off x="1125860" y="764704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5">
            <a:extLst>
              <a:ext uri="{FF2B5EF4-FFF2-40B4-BE49-F238E27FC236}">
                <a16:creationId xmlns:a16="http://schemas.microsoft.com/office/drawing/2014/main" id="{39DD6557-967F-5CFB-38DF-C2C5A16AEAA2}"/>
              </a:ext>
            </a:extLst>
          </p:cNvPr>
          <p:cNvCxnSpPr/>
          <p:nvPr/>
        </p:nvCxnSpPr>
        <p:spPr>
          <a:xfrm>
            <a:off x="1090924" y="67271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EF3F9F2-B252-9C48-987A-912893AFB4B2}"/>
              </a:ext>
            </a:extLst>
          </p:cNvPr>
          <p:cNvSpPr txBox="1"/>
          <p:nvPr/>
        </p:nvSpPr>
        <p:spPr>
          <a:xfrm>
            <a:off x="1125860" y="141022"/>
            <a:ext cx="957706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l-G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Άσκηση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BE8C23-8F3D-34CB-1FAF-530381268843}"/>
              </a:ext>
            </a:extLst>
          </p:cNvPr>
          <p:cNvSpPr txBox="1"/>
          <p:nvPr/>
        </p:nvSpPr>
        <p:spPr>
          <a:xfrm>
            <a:off x="954830" y="5080633"/>
            <a:ext cx="9981445" cy="16363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600"/>
              </a:spcBef>
              <a:spcAft>
                <a:spcPts val="1000"/>
              </a:spcAft>
              <a:buNone/>
            </a:pPr>
            <a:r>
              <a:rPr lang="el-GR" sz="20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Ερωτήματα:</a:t>
            </a:r>
            <a:endParaRPr lang="el-GR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l-GR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Εφαρμόστε τον αλγόριθμο DBSCAN με παραμέτρους ε = 2 και MinPts = 3, χρησιμοποιώντας την Manhattan (L1) απόσταση.</a:t>
            </a:r>
          </a:p>
          <a:p>
            <a:pPr marL="342900" lvl="0" indent="-342900">
              <a:buFont typeface="+mj-lt"/>
              <a:buAutoNum type="arabicPeriod"/>
            </a:pPr>
            <a:r>
              <a:rPr lang="el-GR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Προσδιορίστε τα</a:t>
            </a: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Core Points, Border Points </a:t>
            </a:r>
            <a:r>
              <a:rPr lang="el-GR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και</a:t>
            </a: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Noise Points.</a:t>
            </a:r>
            <a:endParaRPr lang="el-GR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l-GR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Δημιουργήστε τα τελικά clusters.</a:t>
            </a:r>
          </a:p>
        </p:txBody>
      </p:sp>
    </p:spTree>
    <p:extLst>
      <p:ext uri="{BB962C8B-B14F-4D97-AF65-F5344CB8AC3E}">
        <p14:creationId xmlns:p14="http://schemas.microsoft.com/office/powerpoint/2010/main" val="1453532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Εικόνα 2">
            <a:extLst>
              <a:ext uri="{FF2B5EF4-FFF2-40B4-BE49-F238E27FC236}">
                <a16:creationId xmlns:a16="http://schemas.microsoft.com/office/drawing/2014/main" id="{09EB53DB-4E27-E8FE-BD00-856C73965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124" y="1196752"/>
            <a:ext cx="5400600" cy="5267954"/>
          </a:xfrm>
          <a:prstGeom prst="rect">
            <a:avLst/>
          </a:prstGeom>
        </p:spPr>
      </p:pic>
      <p:cxnSp>
        <p:nvCxnSpPr>
          <p:cNvPr id="4" name="Straight Connector 4">
            <a:extLst>
              <a:ext uri="{FF2B5EF4-FFF2-40B4-BE49-F238E27FC236}">
                <a16:creationId xmlns:a16="http://schemas.microsoft.com/office/drawing/2014/main" id="{75FA6909-A48F-2B28-BA30-CA20A6679044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5">
            <a:extLst>
              <a:ext uri="{FF2B5EF4-FFF2-40B4-BE49-F238E27FC236}">
                <a16:creationId xmlns:a16="http://schemas.microsoft.com/office/drawing/2014/main" id="{DF098A28-C2B2-ECF1-3DF0-8322DA8857ED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64D0FBA-645A-5C03-8642-D44313D74240}"/>
              </a:ext>
            </a:extLst>
          </p:cNvPr>
          <p:cNvSpPr txBox="1"/>
          <p:nvPr/>
        </p:nvSpPr>
        <p:spPr>
          <a:xfrm>
            <a:off x="1125860" y="406407"/>
            <a:ext cx="957706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l-G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Άσκηση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48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5E01E05-46C3-CC03-1EB0-3FCF621C5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840" y="0"/>
            <a:ext cx="72451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84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779AD4-9243-338A-D3EE-6D512D009C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32B41E-3AEE-9058-0D06-3011A558B1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6832" y="0"/>
            <a:ext cx="69951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33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78B950-62DF-9999-E558-CAC55B2656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B26EAC-26AB-1359-E9C9-8EE5C86FCD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3235" y="0"/>
            <a:ext cx="70423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67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DB3167-1410-5926-7677-BFCF6E72F2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4F96D5-5449-7987-A237-234A86B22A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607" y="0"/>
            <a:ext cx="70336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60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4708E3A-6E66-4410-92B1-FA16A2C1ED56}"/>
              </a:ext>
            </a:extLst>
          </p:cNvPr>
          <p:cNvSpPr txBox="1"/>
          <p:nvPr/>
        </p:nvSpPr>
        <p:spPr>
          <a:xfrm>
            <a:off x="1125860" y="1176631"/>
            <a:ext cx="96490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sz="2000" dirty="0">
                <a:solidFill>
                  <a:schemeClr val="tx2"/>
                </a:solidFill>
                <a:latin typeface="Garamond" panose="02020404030301010803" pitchFamily="18" charset="0"/>
              </a:rPr>
              <a:t>Οι μέθοδοι που βασίζονται στην πυκνότητα είναι σε θέση να εξορύξουν κοίλες συστάδες, τις οποίες ενδέχεται να δυσκολευτούν να βρουν οι μέθοδοι που βασίζονται στην απόσταση.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sz="2000" dirty="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406407"/>
            <a:ext cx="957706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l-GR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Συσταδοποίηση</a:t>
            </a:r>
            <a:r>
              <a:rPr lang="el-G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 βασισμένη στην πυκνότητα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  <p:pic>
        <p:nvPicPr>
          <p:cNvPr id="8" name="Εικόνα 7">
            <a:extLst>
              <a:ext uri="{FF2B5EF4-FFF2-40B4-BE49-F238E27FC236}">
                <a16:creationId xmlns:a16="http://schemas.microsoft.com/office/drawing/2014/main" id="{3339A004-3139-44B4-E428-0C6C621864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8188" y="2708920"/>
            <a:ext cx="3334512" cy="253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03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4708E3A-6E66-4410-92B1-FA16A2C1ED56}"/>
                  </a:ext>
                </a:extLst>
              </p:cNvPr>
              <p:cNvSpPr txBox="1"/>
              <p:nvPr/>
            </p:nvSpPr>
            <p:spPr>
              <a:xfrm>
                <a:off x="1125860" y="1176631"/>
                <a:ext cx="9649072" cy="5170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Ορίζουμε μια μπάλα ακτίνας</a:t>
                </a:r>
                <a14:m>
                  <m:oMath xmlns:m="http://schemas.openxmlformats.org/officeDocument/2006/math">
                    <m:r>
                      <a:rPr lang="el-GR" sz="20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m>
                      <m:mPr>
                        <m:plcHide m:val="on"/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l-GR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plcHide m:val="on"/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l-GR" sz="20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m>
                                        <m:mPr>
                                          <m:plcHide m:val="on"/>
                                          <m:mcs>
                                            <m:mc>
                                              <m:mcPr>
                                                <m:count m:val="1"/>
                                                <m:mcJc m:val="center"/>
                                              </m:mcPr>
                                            </m:mc>
                                          </m:mcs>
                                          <m:ctrlPr>
                                            <a:rPr lang="el-GR" sz="20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mPr>
                                        <m:mr>
                                          <m:e>
                                            <m:m>
                                              <m:mPr>
                                                <m:plcHide m:val="on"/>
                                                <m:mcs>
                                                  <m:mc>
                                                    <m:mcPr>
                                                      <m:count m:val="1"/>
                                                      <m:mcJc m:val="center"/>
                                                    </m:mcPr>
                                                  </m:mc>
                                                </m:mcs>
                                                <m:ctrlPr>
                                                  <a:rPr lang="el-GR" sz="2000" i="1">
                                                    <a:solidFill>
                                                      <a:schemeClr val="tx2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mPr>
                                              <m:mr>
                                                <m:e>
                                                  <m:m>
                                                    <m:mPr>
                                                      <m:plcHide m:val="on"/>
                                                      <m:mcs>
                                                        <m:mc>
                                                          <m:mcPr>
                                                            <m:count m:val="1"/>
                                                            <m:mcJc m:val="center"/>
                                                          </m:mcPr>
                                                        </m:mc>
                                                      </m:mcs>
                                                      <m:ctrlPr>
                                                        <a:rPr lang="el-GR" sz="2000" i="1">
                                                          <a:solidFill>
                                                            <a:schemeClr val="tx2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mPr>
                                                    <m:mr>
                                                      <m:e>
                                                        <m:m>
                                                          <m:mPr>
                                                            <m:plcHide m:val="on"/>
                                                            <m:mcs>
                                                              <m:mc>
                                                                <m:mcPr>
                                                                  <m:count m:val="1"/>
                                                                  <m:mcJc m:val="center"/>
                                                                </m:mcPr>
                                                              </m:mc>
                                                            </m:mcs>
                                                            <m:ctrlPr>
                                                              <a:rPr lang="el-GR" sz="2000" i="1">
                                                                <a:solidFill>
                                                                  <a:schemeClr val="tx2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mPr>
                                                          <m:mr>
                                                            <m:e>
                                                              <m:m>
                                                                <m:mPr>
                                                                  <m:plcHide m:val="on"/>
                                                                  <m:mcs>
                                                                    <m:mc>
                                                                      <m:mcPr>
                                                                        <m:count m:val="1"/>
                                                                        <m:mcJc m:val="center"/>
                                                                      </m:mcPr>
                                                                    </m:mc>
                                                                  </m:mcs>
                                                                  <m:ctrlPr>
                                                                    <a:rPr lang="el-GR" sz="2000" i="1">
                                                                      <a:solidFill>
                                                                        <a:schemeClr val="tx2"/>
                                                                      </a:solidFill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</m:ctrlPr>
                                                                </m:mPr>
                                                                <m:mr>
                                                                  <m:e>
                                                                    <m:m>
                                                                      <m:mPr>
                                                                        <m:plcHide m:val="on"/>
                                                                        <m:mcs>
                                                                          <m:mc>
                                                                            <m:mcPr>
                                                                              <m:count m:val="1"/>
                                                                              <m:mcJc m:val="center"/>
                                                                            </m:mcPr>
                                                                          </m:mc>
                                                                        </m:mcs>
                                                                        <m:ctrlPr>
                                                                          <a:rPr lang="el-GR" sz="2000" i="1">
                                                                            <a:solidFill>
                                                                              <a:schemeClr val="tx2"/>
                                                                            </a:solidFill>
                                                                            <a:latin typeface="Cambria Math" panose="02040503050406030204" pitchFamily="18" charset="0"/>
                                                                          </a:rPr>
                                                                        </m:ctrlPr>
                                                                      </m:mPr>
                                                                      <m:mr>
                                                                        <m:e>
                                                                          <m:m>
                                                                            <m:mPr>
                                                                              <m:plcHide m:val="on"/>
                                                                              <m:mcs>
                                                                                <m:mc>
                                                                                  <m:mcPr>
                                                                                    <m:count m:val="1"/>
                                                                                    <m:mcJc m:val="center"/>
                                                                                  </m:mcPr>
                                                                                </m:mc>
                                                                              </m:mcs>
                                                                              <m:ctrlPr>
                                                                                <a:rPr lang="el-GR" sz="2000" i="1">
                                                                                  <a:solidFill>
                                                                                    <a:schemeClr val="tx2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</m:ctrlPr>
                                                                            </m:mPr>
                                                                            <m:mr>
                                                                              <m:e>
                                                                                <m:r>
                                                                                  <m:rPr>
                                                                                    <m:sty m:val="p"/>
                                                                                  </m:rPr>
                                                                                  <a:rPr lang="el-GR" sz="2000" i="1">
                                                                                    <a:solidFill>
                                                                                      <a:schemeClr val="tx2"/>
                                                                                    </a:solidFill>
                                                                                    <a:latin typeface="Cambria Math" panose="02040503050406030204" pitchFamily="18" charset="0"/>
                                                                                  </a:rPr>
                                                                                  <m:t>ϵ</m:t>
                                                                                </m:r>
                                                                              </m:e>
                                                                            </m:mr>
                                                                          </m:m>
                                                                        </m:e>
                                                                      </m:mr>
                                                                    </m:m>
                                                                  </m:e>
                                                                </m:mr>
                                                              </m:m>
                                                            </m:e>
                                                          </m:mr>
                                                        </m:m>
                                                      </m:e>
                                                    </m:mr>
                                                  </m:m>
                                                </m:e>
                                              </m:mr>
                                            </m:m>
                                          </m:e>
                                        </m:mr>
                                      </m:m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mr>
                    </m:m>
                    <m:r>
                      <a:rPr lang="el-GR" sz="2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γύρω από ένα σημείο </a:t>
                </a:r>
                <a:r>
                  <a:rPr lang="el-GR" sz="2000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</a:t>
                </a:r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l-GR" sz="2000" dirty="0" err="1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ℝ</a:t>
                </a:r>
                <a:r>
                  <a:rPr lang="el-GR" sz="2000" i="1" baseline="30000" dirty="0" err="1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η οποία ονομάζεται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ϵ</m:t>
                    </m:r>
                    <m:r>
                      <m:rPr>
                        <m:nor/>
                      </m:rPr>
                      <a:rPr lang="el-GR" sz="2000" i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l-GR" sz="2000" i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γειτονιά</m:t>
                    </m:r>
                    <m:r>
                      <a:rPr lang="el-GR" sz="2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του </a:t>
                </a:r>
                <a:r>
                  <a:rPr lang="el-GR" sz="2000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ως εξής: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l-GR" sz="20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m>
                              <m:mPr>
                                <m:plcHide m:val="on"/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l-GR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m>
                                    <m:mPr>
                                      <m:plcHide m:val="on"/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l-GR" sz="20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m>
                                          <m:mPr>
                                            <m:plcHide m:val="on"/>
                                            <m:mcs>
                                              <m:mc>
                                                <m:mcPr>
                                                  <m:count m:val="1"/>
                                                  <m:mcJc m:val="center"/>
                                                </m:mcPr>
                                              </m:mc>
                                            </m:mcs>
                                            <m:ctrlPr>
                                              <a:rPr lang="el-GR" sz="2000" i="1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mPr>
                                          <m:mr>
                                            <m:e>
                                              <m:m>
                                                <m:mPr>
                                                  <m:plcHide m:val="on"/>
                                                  <m:mcs>
                                                    <m:mc>
                                                      <m:mcPr>
                                                        <m:count m:val="1"/>
                                                        <m:mcJc m:val="center"/>
                                                      </m:mcPr>
                                                    </m:mc>
                                                  </m:mcs>
                                                  <m:ctrlPr>
                                                    <a:rPr lang="el-GR" sz="2000" i="1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mPr>
                                                <m:mr>
                                                  <m:e>
                                                    <m:m>
                                                      <m:mPr>
                                                        <m:plcHide m:val="on"/>
                                                        <m:mcs>
                                                          <m:mc>
                                                            <m:mcPr>
                                                              <m:count m:val="1"/>
                                                              <m:mcJc m:val="center"/>
                                                            </m:mcPr>
                                                          </m:mc>
                                                        </m:mcs>
                                                        <m:ctrlPr>
                                                          <a:rPr lang="el-GR" sz="2000" i="1">
                                                            <a:solidFill>
                                                              <a:schemeClr val="tx2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mPr>
                                                      <m:mr>
                                                        <m:e>
                                                          <m:m>
                                                            <m:mPr>
                                                              <m:plcHide m:val="on"/>
                                                              <m:mcs>
                                                                <m:mc>
                                                                  <m:mcPr>
                                                                    <m:count m:val="1"/>
                                                                    <m:mcJc m:val="center"/>
                                                                  </m:mcPr>
                                                                </m:mc>
                                                              </m:mcs>
                                                              <m:ctrlPr>
                                                                <a:rPr lang="el-GR" sz="2000" i="1">
                                                                  <a:solidFill>
                                                                    <a:schemeClr val="tx2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</m:ctrlPr>
                                                            </m:mPr>
                                                            <m:mr>
                                                              <m:e>
                                                                <m:sSub>
                                                                  <m:sSubPr>
                                                                    <m:ctrlPr>
                                                                      <a:rPr lang="el-GR" sz="2000" i="1">
                                                                        <a:solidFill>
                                                                          <a:schemeClr val="tx2"/>
                                                                        </a:solidFill>
                                                                        <a:latin typeface="Cambria Math" panose="02040503050406030204" pitchFamily="18" charset="0"/>
                                                                      </a:rPr>
                                                                    </m:ctrlPr>
                                                                  </m:sSubPr>
                                                                  <m:e>
                                                                    <m:r>
                                                                      <a:rPr lang="el-GR" sz="2000" i="1">
                                                                        <a:solidFill>
                                                                          <a:schemeClr val="tx2"/>
                                                                        </a:solidFill>
                                                                        <a:latin typeface="Cambria Math" panose="02040503050406030204" pitchFamily="18" charset="0"/>
                                                                      </a:rPr>
                                                                      <m:t>𝑁</m:t>
                                                                    </m:r>
                                                                  </m:e>
                                                                  <m:sub>
                                                                    <m:r>
                                                                      <m:rPr>
                                                                        <m:sty m:val="p"/>
                                                                      </m:rPr>
                                                                      <a:rPr lang="el-GR" sz="2000" i="1">
                                                                        <a:solidFill>
                                                                          <a:schemeClr val="tx2"/>
                                                                        </a:solidFill>
                                                                        <a:latin typeface="Cambria Math" panose="02040503050406030204" pitchFamily="18" charset="0"/>
                                                                      </a:rPr>
                                                                      <m:t>ϵ</m:t>
                                                                    </m:r>
                                                                  </m:sub>
                                                                </m:sSub>
                                                                <m:r>
                                                                  <a:rPr lang="el-GR" sz="2000" i="1">
                                                                    <a:solidFill>
                                                                      <a:schemeClr val="tx2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(</m:t>
                                                                </m:r>
                                                                <m:r>
                                                                  <a:rPr lang="el-GR" sz="2000" i="1">
                                                                    <a:solidFill>
                                                                      <a:schemeClr val="tx2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𝐱</m:t>
                                                                </m:r>
                                                                <m:r>
                                                                  <a:rPr lang="el-GR" sz="2000" i="1">
                                                                    <a:solidFill>
                                                                      <a:schemeClr val="tx2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)=</m:t>
                                                                </m:r>
                                                                <m:sSub>
                                                                  <m:sSubPr>
                                                                    <m:ctrlPr>
                                                                      <a:rPr lang="el-GR" sz="2000" i="1">
                                                                        <a:solidFill>
                                                                          <a:schemeClr val="tx2"/>
                                                                        </a:solidFill>
                                                                        <a:latin typeface="Cambria Math" panose="02040503050406030204" pitchFamily="18" charset="0"/>
                                                                      </a:rPr>
                                                                    </m:ctrlPr>
                                                                  </m:sSubPr>
                                                                  <m:e>
                                                                    <m:r>
                                                                      <a:rPr lang="el-GR" sz="2000" i="1">
                                                                        <a:solidFill>
                                                                          <a:schemeClr val="tx2"/>
                                                                        </a:solidFill>
                                                                        <a:latin typeface="Cambria Math" panose="02040503050406030204" pitchFamily="18" charset="0"/>
                                                                      </a:rPr>
                                                                      <m:t>𝐵</m:t>
                                                                    </m:r>
                                                                  </m:e>
                                                                  <m:sub>
                                                                    <m:r>
                                                                      <a:rPr lang="el-GR" sz="2000" i="1">
                                                                        <a:solidFill>
                                                                          <a:schemeClr val="tx2"/>
                                                                        </a:solidFill>
                                                                        <a:latin typeface="Cambria Math" panose="02040503050406030204" pitchFamily="18" charset="0"/>
                                                                      </a:rPr>
                                                                      <m:t>𝑑</m:t>
                                                                    </m:r>
                                                                  </m:sub>
                                                                </m:sSub>
                                                                <m:r>
                                                                  <a:rPr lang="el-GR" sz="2000" i="1">
                                                                    <a:solidFill>
                                                                      <a:schemeClr val="tx2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(</m:t>
                                                                </m:r>
                                                                <m:r>
                                                                  <a:rPr lang="el-GR" sz="2000" i="1">
                                                                    <a:solidFill>
                                                                      <a:schemeClr val="tx2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𝐱</m:t>
                                                                </m:r>
                                                                <m:r>
                                                                  <a:rPr lang="el-GR" sz="2000" i="1">
                                                                    <a:solidFill>
                                                                      <a:schemeClr val="tx2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,</m:t>
                                                                </m:r>
                                                                <m:r>
                                                                  <m:rPr>
                                                                    <m:sty m:val="p"/>
                                                                  </m:rPr>
                                                                  <a:rPr lang="el-GR" sz="2000" i="1">
                                                                    <a:solidFill>
                                                                      <a:schemeClr val="tx2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ϵ</m:t>
                                                                </m:r>
                                                                <m:r>
                                                                  <a:rPr lang="el-GR" sz="2000" i="1">
                                                                    <a:solidFill>
                                                                      <a:schemeClr val="tx2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)={</m:t>
                                                                </m:r>
                                                                <m:r>
                                                                  <a:rPr lang="el-GR" sz="2000" i="1">
                                                                    <a:solidFill>
                                                                      <a:schemeClr val="tx2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𝐲</m:t>
                                                                </m:r>
                                                                <m:r>
                                                                  <a:rPr lang="el-GR" sz="2000" i="1">
                                                                    <a:solidFill>
                                                                      <a:schemeClr val="tx2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∣ </m:t>
                                                                </m:r>
                                                                <m:r>
                                                                  <a:rPr lang="el-GR" sz="2000" i="1">
                                                                    <a:solidFill>
                                                                      <a:schemeClr val="tx2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𝛿</m:t>
                                                                </m:r>
                                                                <m:r>
                                                                  <a:rPr lang="el-GR" sz="2000" i="1">
                                                                    <a:solidFill>
                                                                      <a:schemeClr val="tx2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(</m:t>
                                                                </m:r>
                                                                <m:r>
                                                                  <a:rPr lang="el-GR" sz="2000" i="1">
                                                                    <a:solidFill>
                                                                      <a:schemeClr val="tx2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𝐱</m:t>
                                                                </m:r>
                                                                <m:r>
                                                                  <a:rPr lang="el-GR" sz="2000" i="1">
                                                                    <a:solidFill>
                                                                      <a:schemeClr val="tx2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,</m:t>
                                                                </m:r>
                                                                <m:r>
                                                                  <a:rPr lang="el-GR" sz="2000" i="1">
                                                                    <a:solidFill>
                                                                      <a:schemeClr val="tx2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𝐲</m:t>
                                                                </m:r>
                                                                <m:r>
                                                                  <a:rPr lang="el-GR" sz="2000" i="1">
                                                                    <a:solidFill>
                                                                      <a:schemeClr val="tx2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)≤</m:t>
                                                                </m:r>
                                                                <m:r>
                                                                  <m:rPr>
                                                                    <m:sty m:val="p"/>
                                                                  </m:rPr>
                                                                  <a:rPr lang="el-GR" sz="2000" i="1">
                                                                    <a:solidFill>
                                                                      <a:schemeClr val="tx2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ϵ</m:t>
                                                                </m:r>
                                                                <m:r>
                                                                  <a:rPr lang="el-GR" sz="2000" i="1">
                                                                    <a:solidFill>
                                                                      <a:schemeClr val="tx2"/>
                                                                    </a:solidFill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}</m:t>
                                                                </m:r>
                                                              </m:e>
                                                            </m:mr>
                                                          </m:m>
                                                        </m:e>
                                                      </m:mr>
                                                    </m:m>
                                                  </m:e>
                                                </m:mr>
                                              </m:m>
                                            </m:e>
                                          </m:mr>
                                        </m:m>
                                      </m:e>
                                    </m:mr>
                                  </m:m>
                                </m:e>
                              </m:mr>
                            </m:m>
                          </m:e>
                        </m:mr>
                      </m:m>
                    </m:oMath>
                  </m:oMathPara>
                </a14:m>
                <a:endParaRPr lang="el-GR" sz="2000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endParaRPr lang="en-US" sz="2000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Εδώ, το </a:t>
                </a:r>
                <a:r>
                  <a:rPr lang="el-GR" sz="2000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l-GR" sz="2000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l-GR" sz="2000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αναπαριστά την απόσταση των σημείων </a:t>
                </a:r>
                <a:r>
                  <a:rPr lang="el-GR" sz="2000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και </a:t>
                </a:r>
                <a:r>
                  <a:rPr lang="el-GR" sz="2000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· συνήθως υποθέτουμε ότι πρόκειται για την Ευκλείδεια απόσταση.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endParaRPr lang="en-US" sz="2000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Λέμε ότι το </a:t>
                </a:r>
                <a:r>
                  <a:rPr lang="en-US" sz="2000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είναι ένα </a:t>
                </a:r>
                <a:r>
                  <a:rPr lang="el-GR" sz="2000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σημείο-πυρήνας</a:t>
                </a:r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αν υπάρχουν τουλάχιστον </a:t>
                </a:r>
                <a:r>
                  <a:rPr lang="en-US" sz="2000" i="1" dirty="0" err="1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minpts</a:t>
                </a:r>
                <a:r>
                  <a:rPr lang="en-US" sz="2000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σημεία στην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ϵ</m:t>
                    </m:r>
                    <m:r>
                      <m:rPr>
                        <m:nor/>
                      </m:rPr>
                      <a:rPr lang="el-GR" sz="2000" i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l-GR" sz="2000" i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γειτονιά</m:t>
                    </m:r>
                  </m:oMath>
                </a14:m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του σημείου, δηλαδή αν ισχύει </a:t>
                </a:r>
                <a14:m>
                  <m:oMath xmlns:m="http://schemas.openxmlformats.org/officeDocument/2006/math">
                    <m:m>
                      <m:mPr>
                        <m:plcHide m:val="on"/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l-GR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plcHide m:val="on"/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l-GR" sz="20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m>
                                        <m:mPr>
                                          <m:plcHide m:val="on"/>
                                          <m:mcs>
                                            <m:mc>
                                              <m:mcPr>
                                                <m:count m:val="1"/>
                                                <m:mcJc m:val="center"/>
                                              </m:mcPr>
                                            </m:mc>
                                          </m:mcs>
                                          <m:ctrlPr>
                                            <a:rPr lang="el-GR" sz="20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mPr>
                                        <m:mr>
                                          <m:e>
                                            <m:m>
                                              <m:mPr>
                                                <m:plcHide m:val="on"/>
                                                <m:mcs>
                                                  <m:mc>
                                                    <m:mcPr>
                                                      <m:count m:val="1"/>
                                                      <m:mcJc m:val="center"/>
                                                    </m:mcPr>
                                                  </m:mc>
                                                </m:mcs>
                                                <m:ctrlPr>
                                                  <a:rPr lang="el-GR" sz="2000" i="1">
                                                    <a:solidFill>
                                                      <a:schemeClr val="tx2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mPr>
                                              <m:mr>
                                                <m:e>
                                                  <m:m>
                                                    <m:mPr>
                                                      <m:plcHide m:val="on"/>
                                                      <m:mcs>
                                                        <m:mc>
                                                          <m:mcPr>
                                                            <m:count m:val="1"/>
                                                            <m:mcJc m:val="center"/>
                                                          </m:mcPr>
                                                        </m:mc>
                                                      </m:mcs>
                                                      <m:ctrlPr>
                                                        <a:rPr lang="el-GR" sz="2000" i="1">
                                                          <a:solidFill>
                                                            <a:schemeClr val="tx2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mPr>
                                                    <m:mr>
                                                      <m:e>
                                                        <m:m>
                                                          <m:mPr>
                                                            <m:plcHide m:val="on"/>
                                                            <m:mcs>
                                                              <m:mc>
                                                                <m:mcPr>
                                                                  <m:count m:val="1"/>
                                                                  <m:mcJc m:val="center"/>
                                                                </m:mcPr>
                                                              </m:mc>
                                                            </m:mcs>
                                                            <m:ctrlPr>
                                                              <a:rPr lang="el-GR" sz="2000" i="1">
                                                                <a:solidFill>
                                                                  <a:schemeClr val="tx2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mPr>
                                                          <m:mr>
                                                            <m:e>
                                                              <m:m>
                                                                <m:mPr>
                                                                  <m:plcHide m:val="on"/>
                                                                  <m:mcs>
                                                                    <m:mc>
                                                                      <m:mcPr>
                                                                        <m:count m:val="1"/>
                                                                        <m:mcJc m:val="center"/>
                                                                      </m:mcPr>
                                                                    </m:mc>
                                                                  </m:mcs>
                                                                  <m:ctrlPr>
                                                                    <a:rPr lang="el-GR" sz="2000" i="1">
                                                                      <a:solidFill>
                                                                        <a:schemeClr val="tx2"/>
                                                                      </a:solidFill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</m:ctrlPr>
                                                                </m:mPr>
                                                                <m:mr>
                                                                  <m:e>
                                                                    <m:m>
                                                                      <m:mPr>
                                                                        <m:plcHide m:val="on"/>
                                                                        <m:mcs>
                                                                          <m:mc>
                                                                            <m:mcPr>
                                                                              <m:count m:val="1"/>
                                                                              <m:mcJc m:val="center"/>
                                                                            </m:mcPr>
                                                                          </m:mc>
                                                                        </m:mcs>
                                                                        <m:ctrlPr>
                                                                          <a:rPr lang="el-GR" sz="2000" i="1">
                                                                            <a:solidFill>
                                                                              <a:schemeClr val="tx2"/>
                                                                            </a:solidFill>
                                                                            <a:latin typeface="Cambria Math" panose="02040503050406030204" pitchFamily="18" charset="0"/>
                                                                          </a:rPr>
                                                                        </m:ctrlPr>
                                                                      </m:mPr>
                                                                      <m:mr>
                                                                        <m:e>
                                                                          <m:d>
                                                                            <m:dPr>
                                                                              <m:begChr m:val="|"/>
                                                                              <m:endChr m:val="|"/>
                                                                              <m:ctrlPr>
                                                                                <a:rPr lang="el-GR" sz="2000" i="1">
                                                                                  <a:solidFill>
                                                                                    <a:schemeClr val="tx2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</m:ctrlPr>
                                                                            </m:dPr>
                                                                            <m:e>
                                                                              <m:sSub>
                                                                                <m:sSubPr>
                                                                                  <m:ctrlPr>
                                                                                    <a:rPr lang="el-GR" sz="2000" i="1">
                                                                                      <a:solidFill>
                                                                                        <a:schemeClr val="tx2"/>
                                                                                      </a:solidFill>
                                                                                      <a:latin typeface="Cambria Math" panose="02040503050406030204" pitchFamily="18" charset="0"/>
                                                                                    </a:rPr>
                                                                                  </m:ctrlPr>
                                                                                </m:sSubPr>
                                                                                <m:e>
                                                                                  <m:r>
                                                                                    <a:rPr lang="el-GR" sz="2000" i="1">
                                                                                      <a:solidFill>
                                                                                        <a:schemeClr val="tx2"/>
                                                                                      </a:solidFill>
                                                                                      <a:latin typeface="Cambria Math" panose="02040503050406030204" pitchFamily="18" charset="0"/>
                                                                                    </a:rPr>
                                                                                    <m:t>𝑁</m:t>
                                                                                  </m:r>
                                                                                </m:e>
                                                                                <m:sub>
                                                                                  <m:r>
                                                                                    <m:rPr>
                                                                                      <m:sty m:val="p"/>
                                                                                    </m:rPr>
                                                                                    <a:rPr lang="el-GR" sz="2000" i="1">
                                                                                      <a:solidFill>
                                                                                        <a:schemeClr val="tx2"/>
                                                                                      </a:solidFill>
                                                                                      <a:latin typeface="Cambria Math" panose="02040503050406030204" pitchFamily="18" charset="0"/>
                                                                                    </a:rPr>
                                                                                    <m:t>ϵ</m:t>
                                                                                  </m:r>
                                                                                </m:sub>
                                                                              </m:sSub>
                                                                              <m:r>
                                                                                <a:rPr lang="el-GR" sz="2000" i="1">
                                                                                  <a:solidFill>
                                                                                    <a:schemeClr val="tx2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  <m:t>(</m:t>
                                                                              </m:r>
                                                                              <m:r>
                                                                                <a:rPr lang="el-GR" sz="2000" i="1">
                                                                                  <a:solidFill>
                                                                                    <a:schemeClr val="tx2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  <m:t>𝐱</m:t>
                                                                              </m:r>
                                                                              <m:r>
                                                                                <a:rPr lang="el-GR" sz="2000" i="1">
                                                                                  <a:solidFill>
                                                                                    <a:schemeClr val="tx2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  <m:t>)</m:t>
                                                                              </m:r>
                                                                            </m:e>
                                                                          </m:d>
                                                                          <m:r>
                                                                            <a:rPr lang="el-GR" sz="2000" i="1">
                                                                              <a:solidFill>
                                                                                <a:schemeClr val="tx2"/>
                                                                              </a:solidFill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≥</m:t>
                                                                          </m:r>
                                                                          <m:r>
                                                                            <a:rPr lang="el-GR" sz="2000" i="1">
                                                                              <a:solidFill>
                                                                                <a:schemeClr val="tx2"/>
                                                                              </a:solidFill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𝑚𝑖𝑛𝑝𝑡𝑠</m:t>
                                                                          </m:r>
                                                                        </m:e>
                                                                      </m:mr>
                                                                    </m:m>
                                                                  </m:e>
                                                                </m:mr>
                                                              </m:m>
                                                            </m:e>
                                                          </m:mr>
                                                        </m:m>
                                                      </m:e>
                                                    </m:mr>
                                                  </m:m>
                                                </m:e>
                                              </m:mr>
                                            </m:m>
                                          </m:e>
                                        </m:mr>
                                      </m:m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mr>
                    </m:m>
                  </m:oMath>
                </a14:m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endParaRPr lang="en-US" sz="2000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Τα </a:t>
                </a:r>
                <a:r>
                  <a:rPr lang="el-GR" sz="2000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οριακά σημεία</a:t>
                </a:r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δεν ικανοποιούν το κατώφλι </a:t>
                </a:r>
                <a:r>
                  <a:rPr lang="en-US" sz="2000" i="1" dirty="0" err="1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minpts</a:t>
                </a:r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· για τα σημεία αυτά ισχύει μεν η ανισότητα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ϵ</m:t>
                            </m:r>
                          </m:sub>
                        </m:sSub>
                        <m:r>
                          <a:rPr lang="el-GR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l-GR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el-GR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l-GR" sz="2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l-GR" sz="2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𝑚𝑖𝑛𝑝𝑡𝑠</m:t>
                    </m:r>
                  </m:oMath>
                </a14:m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αλλά ανήκουν στην </a:t>
                </a:r>
                <a14:m>
                  <m:oMath xmlns:m="http://schemas.openxmlformats.org/officeDocument/2006/math">
                    <m:m>
                      <m:mPr>
                        <m:plcHide m:val="on"/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l-GR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plcHide m:val="on"/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l-GR" sz="20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m>
                                        <m:mPr>
                                          <m:plcHide m:val="on"/>
                                          <m:mcs>
                                            <m:mc>
                                              <m:mcPr>
                                                <m:count m:val="1"/>
                                                <m:mcJc m:val="center"/>
                                              </m:mcPr>
                                            </m:mc>
                                          </m:mcs>
                                          <m:ctrlPr>
                                            <a:rPr lang="el-GR" sz="20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mPr>
                                        <m:mr>
                                          <m:e>
                                            <m:m>
                                              <m:mPr>
                                                <m:plcHide m:val="on"/>
                                                <m:mcs>
                                                  <m:mc>
                                                    <m:mcPr>
                                                      <m:count m:val="1"/>
                                                      <m:mcJc m:val="center"/>
                                                    </m:mcPr>
                                                  </m:mc>
                                                </m:mcs>
                                                <m:ctrlPr>
                                                  <a:rPr lang="el-GR" sz="2000" i="1">
                                                    <a:solidFill>
                                                      <a:schemeClr val="tx2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mPr>
                                              <m:mr>
                                                <m:e>
                                                  <m:m>
                                                    <m:mPr>
                                                      <m:plcHide m:val="on"/>
                                                      <m:mcs>
                                                        <m:mc>
                                                          <m:mcPr>
                                                            <m:count m:val="1"/>
                                                            <m:mcJc m:val="center"/>
                                                          </m:mcPr>
                                                        </m:mc>
                                                      </m:mcs>
                                                      <m:ctrlPr>
                                                        <a:rPr lang="el-GR" sz="2000" i="1">
                                                          <a:solidFill>
                                                            <a:schemeClr val="tx2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mPr>
                                                    <m:mr>
                                                      <m:e>
                                                        <m:m>
                                                          <m:mPr>
                                                            <m:plcHide m:val="on"/>
                                                            <m:mcs>
                                                              <m:mc>
                                                                <m:mcPr>
                                                                  <m:count m:val="1"/>
                                                                  <m:mcJc m:val="center"/>
                                                                </m:mcPr>
                                                              </m:mc>
                                                            </m:mcs>
                                                            <m:ctrlPr>
                                                              <a:rPr lang="el-GR" sz="2000" i="1">
                                                                <a:solidFill>
                                                                  <a:schemeClr val="tx2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mPr>
                                                          <m:mr>
                                                            <m:e>
                                                              <m:m>
                                                                <m:mPr>
                                                                  <m:plcHide m:val="on"/>
                                                                  <m:mcs>
                                                                    <m:mc>
                                                                      <m:mcPr>
                                                                        <m:count m:val="1"/>
                                                                        <m:mcJc m:val="center"/>
                                                                      </m:mcPr>
                                                                    </m:mc>
                                                                  </m:mcs>
                                                                  <m:ctrlPr>
                                                                    <a:rPr lang="el-GR" sz="2000" i="1">
                                                                      <a:solidFill>
                                                                        <a:schemeClr val="tx2"/>
                                                                      </a:solidFill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</m:ctrlPr>
                                                                </m:mPr>
                                                                <m:mr>
                                                                  <m:e>
                                                                    <m:m>
                                                                      <m:mPr>
                                                                        <m:plcHide m:val="on"/>
                                                                        <m:mcs>
                                                                          <m:mc>
                                                                            <m:mcPr>
                                                                              <m:count m:val="1"/>
                                                                              <m:mcJc m:val="center"/>
                                                                            </m:mcPr>
                                                                          </m:mc>
                                                                        </m:mcs>
                                                                        <m:ctrlPr>
                                                                          <a:rPr lang="el-GR" sz="2000" i="1">
                                                                            <a:solidFill>
                                                                              <a:schemeClr val="tx2"/>
                                                                            </a:solidFill>
                                                                            <a:latin typeface="Cambria Math" panose="02040503050406030204" pitchFamily="18" charset="0"/>
                                                                          </a:rPr>
                                                                        </m:ctrlPr>
                                                                      </m:mPr>
                                                                      <m:mr>
                                                                        <m:e>
                                                                          <m:r>
                                                                            <m:rPr>
                                                                              <m:sty m:val="p"/>
                                                                            </m:rPr>
                                                                            <a:rPr lang="el-GR" sz="2000" i="1">
                                                                              <a:solidFill>
                                                                                <a:schemeClr val="tx2"/>
                                                                              </a:solidFill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ϵ</m:t>
                                                                          </m:r>
                                                                          <m:r>
                                                                            <m:rPr>
                                                                              <m:nor/>
                                                                            </m:rPr>
                                                                            <a:rPr lang="el-GR" sz="2000">
                                                                              <a:solidFill>
                                                                                <a:schemeClr val="tx2"/>
                                                                              </a:solidFill>
                                                                              <a:latin typeface="Times New Roman" panose="02020603050405020304" pitchFamily="18" charset="0"/>
                                                                              <a:cs typeface="Times New Roman" panose="02020603050405020304" pitchFamily="18" charset="0"/>
                                                                            </a:rPr>
                                                                            <m:t>−</m:t>
                                                                          </m:r>
                                                                          <m:r>
                                                                            <m:rPr>
                                                                              <m:nor/>
                                                                            </m:rPr>
                                                                            <a:rPr lang="el-GR" sz="2000">
                                                                              <a:solidFill>
                                                                                <a:schemeClr val="tx2"/>
                                                                              </a:solidFill>
                                                                              <a:latin typeface="Times New Roman" panose="02020603050405020304" pitchFamily="18" charset="0"/>
                                                                              <a:cs typeface="Times New Roman" panose="02020603050405020304" pitchFamily="18" charset="0"/>
                                                                            </a:rPr>
                                                                            <m:t>γειτονιά</m:t>
                                                                          </m:r>
                                                                        </m:e>
                                                                      </m:mr>
                                                                    </m:m>
                                                                  </m:e>
                                                                </m:mr>
                                                              </m:m>
                                                            </m:e>
                                                          </m:mr>
                                                        </m:m>
                                                      </m:e>
                                                    </m:mr>
                                                  </m:m>
                                                </m:e>
                                              </m:mr>
                                            </m:m>
                                          </m:e>
                                        </m:mr>
                                      </m:m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mr>
                    </m:m>
                  </m:oMath>
                </a14:m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κάποιου σημείου-πυρήνα </a:t>
                </a:r>
                <a:r>
                  <a:rPr lang="en-US" sz="2000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δηλαδή το </a:t>
                </a:r>
                <a14:m>
                  <m:oMath xmlns:m="http://schemas.openxmlformats.org/officeDocument/2006/math">
                    <m:r>
                      <a:rPr lang="el-GR" sz="2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𝐱</m:t>
                    </m:r>
                    <m:r>
                      <a:rPr lang="el-GR" sz="2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l-GR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ϵ</m:t>
                        </m:r>
                      </m:sub>
                    </m:sSub>
                    <m:r>
                      <a:rPr lang="el-GR" sz="2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l-GR" sz="2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𝐳</m:t>
                    </m:r>
                    <m:r>
                      <a:rPr lang="el-GR" sz="2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endParaRPr lang="en-US" sz="2000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Αν ένα σημείο δεν είναι ούτε σημείο-πυρήνας ούτε οριακό σημείο, τότε ονομάζεται </a:t>
                </a:r>
                <a:r>
                  <a:rPr lang="el-GR" sz="2000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σημείο θορύβου</a:t>
                </a:r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ή έκτοπη παρατήρηση (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outlier</a:t>
                </a:r>
                <a:r>
                  <a:rPr lang="el-GR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4708E3A-6E66-4410-92B1-FA16A2C1ED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5860" y="1176631"/>
                <a:ext cx="9649072" cy="5170646"/>
              </a:xfrm>
              <a:prstGeom prst="rect">
                <a:avLst/>
              </a:prstGeom>
              <a:blipFill>
                <a:blip r:embed="rId2"/>
                <a:stretch>
                  <a:fillRect l="-569" t="-708" r="-1137" b="-117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406407"/>
            <a:ext cx="957706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l-G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Η μέθοδος DBSCAN: Γειτονιά και σημεία-πυρήνες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520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4708E3A-6E66-4410-92B1-FA16A2C1ED56}"/>
                  </a:ext>
                </a:extLst>
              </p:cNvPr>
              <p:cNvSpPr txBox="1"/>
              <p:nvPr/>
            </p:nvSpPr>
            <p:spPr>
              <a:xfrm>
                <a:off x="1090924" y="1460046"/>
                <a:ext cx="9649072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Ένα σημείο </a:t>
                </a:r>
                <a:r>
                  <a:rPr lang="el-GR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είναι </a:t>
                </a:r>
                <a:r>
                  <a:rPr lang="el-GR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άμεσα προσπελάσιμο ως προς την πυκνότητα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από κάποιο άλλο σημείο</a:t>
                </a:r>
                <a:r>
                  <a:rPr lang="el-GR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l-GR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αν το </a:t>
                </a:r>
                <a14:m>
                  <m:oMath xmlns:m="http://schemas.openxmlformats.org/officeDocument/2006/math">
                    <m:r>
                      <a:rPr lang="el-GR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𝐱</m:t>
                    </m:r>
                    <m:r>
                      <a:rPr lang="el-GR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l-G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ϵ</m:t>
                        </m:r>
                      </m:sub>
                    </m:sSub>
                    <m:d>
                      <m:dPr>
                        <m:ctrlPr>
                          <a:rPr lang="el-G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𝐲</m:t>
                        </m:r>
                      </m:e>
                    </m:d>
                  </m:oMath>
                </a14:m>
                <a:r>
                  <a:rPr lang="en-US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και το </a:t>
                </a:r>
                <a:r>
                  <a:rPr lang="el-GR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είναι σημείο-πυρήνας.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l-GR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Ένα σημείο </a:t>
                </a:r>
                <a:r>
                  <a:rPr lang="el-GR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είναι </a:t>
                </a:r>
                <a:r>
                  <a:rPr lang="el-GR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προσπελάσιμο ως προς την πυκνότητα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από το </a:t>
                </a:r>
                <a:r>
                  <a:rPr lang="el-GR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αν υπάρχει μια αλυσίδα σημείων </a:t>
                </a:r>
                <a:r>
                  <a:rPr lang="el-GR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l-GR" baseline="-25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l-GR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l-GR" baseline="-25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,…, </a:t>
                </a:r>
                <a:r>
                  <a:rPr lang="el-GR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l-GR" i="1" baseline="-25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τέτοια ώστε να ισχύει </a:t>
                </a:r>
                <a:r>
                  <a:rPr lang="el-GR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l-GR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l-GR" baseline="-25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και </a:t>
                </a:r>
                <a:r>
                  <a:rPr lang="el-GR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l-GR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l-GR" i="1" baseline="-25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και το </a:t>
                </a:r>
                <a:r>
                  <a:rPr lang="el-GR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l-GR" i="1" baseline="-25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l-GR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να είναι άμεσα προσπελάσιμο ως προς την πυκνότητα από το </a:t>
                </a:r>
                <a:r>
                  <a:rPr lang="el-GR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l-GR" i="1" baseline="-25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l-GR" baseline="-25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−1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για όλα τα </a:t>
                </a:r>
                <a:r>
                  <a:rPr lang="el-GR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1,…, </a:t>
                </a:r>
                <a:r>
                  <a:rPr lang="el-GR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en-US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n-US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Με άλλα λόγια, υπάρχει ένα σύνολο σημείων-πυρήνων που οδηγεί από το </a:t>
                </a:r>
                <a:r>
                  <a:rPr lang="el-GR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στο </a:t>
                </a:r>
                <a:r>
                  <a:rPr lang="el-GR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l-GR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Ορίζουμε ότι δύο οποιαδήποτε σημεία </a:t>
                </a:r>
                <a:r>
                  <a:rPr lang="el-GR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και </a:t>
                </a:r>
                <a:r>
                  <a:rPr lang="el-GR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είναι </a:t>
                </a:r>
                <a:r>
                  <a:rPr lang="el-GR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συνδεδεμένα ως προς την πυκνότητα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αν υπάρχει ένα σημείο-πυρήνας </a:t>
                </a:r>
                <a:r>
                  <a:rPr lang="el-GR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τέτοιο ώστε τόσο το </a:t>
                </a:r>
                <a:r>
                  <a:rPr lang="el-GR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όσο και το </a:t>
                </a:r>
                <a:r>
                  <a:rPr lang="el-GR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να είναι προσπελάσιμα ως προς την πυκνότητα από το </a:t>
                </a:r>
                <a:r>
                  <a:rPr lang="el-GR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l-GR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Μια </a:t>
                </a:r>
                <a:r>
                  <a:rPr lang="el-GR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συστάδα βασισμένη στην πυκνότητα</a:t>
                </a:r>
                <a:r>
                  <a:rPr lang="el-GR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ορίζεται ως ένα μέγιστο σύνολο σημείων συνδεδεμένων ως προς την πυκνότητα.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4708E3A-6E66-4410-92B1-FA16A2C1ED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0924" y="1460046"/>
                <a:ext cx="9649072" cy="4247317"/>
              </a:xfrm>
              <a:prstGeom prst="rect">
                <a:avLst/>
              </a:prstGeom>
              <a:blipFill>
                <a:blip r:embed="rId2"/>
                <a:stretch>
                  <a:fillRect l="-442" t="-862" r="-948" b="-143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090924" y="1331010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08392" y="283762"/>
            <a:ext cx="9577064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l-G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Η μέθοδος DBSCAN: </a:t>
            </a:r>
            <a:r>
              <a:rPr lang="el-GR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Προσπελασιμότητα</a:t>
            </a:r>
            <a:r>
              <a:rPr lang="el-G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 </a:t>
            </a:r>
            <a:br>
              <a:rPr lang="el-G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</a:br>
            <a:r>
              <a:rPr lang="el-G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και συστάδα βασισμένη στην πυκνότητα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91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406407"/>
            <a:ext cx="957706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l-G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Σημεία-πυρήνες, οριακά σημεία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 </a:t>
            </a:r>
            <a:r>
              <a:rPr lang="el-G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και σημεία θορύβου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  <p:pic>
        <p:nvPicPr>
          <p:cNvPr id="8" name="Εικόνα 7">
            <a:extLst>
              <a:ext uri="{FF2B5EF4-FFF2-40B4-BE49-F238E27FC236}">
                <a16:creationId xmlns:a16="http://schemas.microsoft.com/office/drawing/2014/main" id="{D166FDE7-1D24-F921-83E1-BD3B11E6D4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1988840"/>
            <a:ext cx="8639722" cy="362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95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4708E3A-6E66-4410-92B1-FA16A2C1ED56}"/>
                  </a:ext>
                </a:extLst>
              </p:cNvPr>
              <p:cNvSpPr txBox="1"/>
              <p:nvPr/>
            </p:nvSpPr>
            <p:spPr>
              <a:xfrm>
                <a:off x="1036912" y="1064932"/>
                <a:ext cx="9954044" cy="61863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Αρχικά, ο αλγόριθμος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DBSCAN </a:t>
                </a:r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υπολογίζει την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ϵ</m:t>
                    </m:r>
                    <m:r>
                      <m:rPr>
                        <m:nor/>
                      </m:rPr>
                      <a:rPr lang="el-GR" i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l-GR" i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γειτονιά</m:t>
                    </m:r>
                  </m:oMath>
                </a14:m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για κάθε σημείο 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του συνόλου δεδομένων 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και ελέγχει αν πρόκειται για σημείο-πυρήνα. 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Επίσης, ορίζει ότι το αναγνωριστικό συστάδας είναι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</a:t>
                </a:r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Ø για όλα τα σημεία· έτσι υποδεικνύει ότι τα σημεία δεν έχουν αντιστοιχιστεί σε κάποια συστάδα.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Ξεκινώντας από κάθε μη αντιστοιχισμένο σημείο-πυρήνα, η μέθοδος βρίσκει με αναδρομικό τρόπο όλα τα συνδεδεμένα σημεία ως προς την πυκνότητα για το κάθε σημείο, τα οποία αντιστοιχίζονται στην ίδια συστάδα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l-GR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Κάποιο οριακό σημείο ενδέχεται να είναι προσπελάσιμο από σημεία-πυρήνες που ανήκουν σε περισσότερες από μία συστάδες, τα οποία μπορεί να έχουν αντιστοιχιστεί αυθαίρετα σε μία από τις συστάδες ή σε όλες τις συστάδες (αν επιτρέπονται οι επικαλυπτόμενες συστάδες).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Τα συγκεκριμένα σημεία δεν ανήκουν σε οποιαδήποτε συστάδα και είτε θεωρούνται έκτοπες παρατηρήσεις είτε εκλαμβάνονται ως θόρυβος.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Κάθε συστάδα του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DBSCAN </a:t>
                </a:r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είναι μια μέγιστη συνεκτική συνιστώσα του γραφήματος των οριακών σημείων.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Ο αλγόριθμος εμφανίζει ευαισθησία στην επιλογή του </a:t>
                </a:r>
                <a14:m>
                  <m:oMath xmlns:m="http://schemas.openxmlformats.org/officeDocument/2006/math">
                    <m:m>
                      <m:mPr>
                        <m:plcHide m:val="on"/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l-GR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plcHide m:val="on"/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l-GR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m>
                                        <m:mPr>
                                          <m:plcHide m:val="on"/>
                                          <m:mcs>
                                            <m:mc>
                                              <m:mcPr>
                                                <m:count m:val="1"/>
                                                <m:mcJc m:val="center"/>
                                              </m:mcPr>
                                            </m:mc>
                                          </m:mcs>
                                          <m:ctrlPr>
                                            <a:rPr lang="el-GR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mPr>
                                        <m:mr>
                                          <m:e>
                                            <m:m>
                                              <m:mPr>
                                                <m:plcHide m:val="on"/>
                                                <m:mcs>
                                                  <m:mc>
                                                    <m:mcPr>
                                                      <m:count m:val="1"/>
                                                      <m:mcJc m:val="center"/>
                                                    </m:mcPr>
                                                  </m:mc>
                                                </m:mcs>
                                                <m:ctrlPr>
                                                  <a:rPr lang="el-GR" i="1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mPr>
                                              <m:mr>
                                                <m:e>
                                                  <m:m>
                                                    <m:mPr>
                                                      <m:plcHide m:val="on"/>
                                                      <m:mcs>
                                                        <m:mc>
                                                          <m:mcPr>
                                                            <m:count m:val="1"/>
                                                            <m:mcJc m:val="center"/>
                                                          </m:mcPr>
                                                        </m:mc>
                                                      </m:mcs>
                                                      <m:ctrlPr>
                                                        <a:rPr lang="el-GR" i="1">
                                                          <a:solidFill>
                                                            <a:srgbClr val="00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mPr>
                                                    <m:mr>
                                                      <m:e>
                                                        <m:m>
                                                          <m:mPr>
                                                            <m:plcHide m:val="on"/>
                                                            <m:mcs>
                                                              <m:mc>
                                                                <m:mcPr>
                                                                  <m:count m:val="1"/>
                                                                  <m:mcJc m:val="center"/>
                                                                </m:mcPr>
                                                              </m:mc>
                                                            </m:mcs>
                                                            <m:ctrlPr>
                                                              <a:rPr lang="el-GR" i="1">
                                                                <a:solidFill>
                                                                  <a:srgbClr val="00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mPr>
                                                          <m:mr>
                                                            <m:e>
                                                              <m:m>
                                                                <m:mPr>
                                                                  <m:plcHide m:val="on"/>
                                                                  <m:mcs>
                                                                    <m:mc>
                                                                      <m:mcPr>
                                                                        <m:count m:val="1"/>
                                                                        <m:mcJc m:val="center"/>
                                                                      </m:mcPr>
                                                                    </m:mc>
                                                                  </m:mcs>
                                                                  <m:ctrlPr>
                                                                    <a:rPr lang="el-GR" i="1">
                                                                      <a:solidFill>
                                                                        <a:srgbClr val="000000"/>
                                                                      </a:solidFill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</m:ctrlPr>
                                                                </m:mPr>
                                                                <m:mr>
                                                                  <m:e>
                                                                    <m:m>
                                                                      <m:mPr>
                                                                        <m:plcHide m:val="on"/>
                                                                        <m:mcs>
                                                                          <m:mc>
                                                                            <m:mcPr>
                                                                              <m:count m:val="1"/>
                                                                              <m:mcJc m:val="center"/>
                                                                            </m:mcPr>
                                                                          </m:mc>
                                                                        </m:mcs>
                                                                        <m:ctrlPr>
                                                                          <a:rPr lang="el-GR" i="1">
                                                                            <a:solidFill>
                                                                              <a:srgbClr val="000000"/>
                                                                            </a:solidFill>
                                                                            <a:latin typeface="Cambria Math" panose="02040503050406030204" pitchFamily="18" charset="0"/>
                                                                          </a:rPr>
                                                                        </m:ctrlPr>
                                                                      </m:mPr>
                                                                      <m:mr>
                                                                        <m:e>
                                                                          <m:r>
                                                                            <m:rPr>
                                                                              <m:sty m:val="p"/>
                                                                            </m:rPr>
                                                                            <a:rPr lang="el-GR" i="1">
                                                                              <a:solidFill>
                                                                                <a:srgbClr val="000000"/>
                                                                              </a:solidFill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ϵ</m:t>
                                                                          </m:r>
                                                                        </m:e>
                                                                      </m:mr>
                                                                    </m:m>
                                                                  </m:e>
                                                                </m:mr>
                                                              </m:m>
                                                            </m:e>
                                                          </m:mr>
                                                        </m:m>
                                                      </m:e>
                                                    </m:mr>
                                                  </m:m>
                                                </m:e>
                                              </m:mr>
                                            </m:m>
                                          </m:e>
                                        </m:mr>
                                      </m:m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mr>
                    </m:m>
                  </m:oMath>
                </a14:m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ειδικά αν οι συστάδες έχουν διαφορετικές πυκνότητες. </a:t>
                </a:r>
              </a:p>
              <a:p>
                <a:endParaRPr lang="el-GR" dirty="0"/>
              </a:p>
              <a:p>
                <a:pPr marL="342900" indent="-342900" algn="just">
                  <a:buFont typeface="Garamond" panose="02020404030301010803" pitchFamily="18" charset="0"/>
                  <a:buChar char="–"/>
                </a:pPr>
                <a:endParaRPr lang="el-GR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4708E3A-6E66-4410-92B1-FA16A2C1ED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912" y="1064932"/>
                <a:ext cx="9954044" cy="6186309"/>
              </a:xfrm>
              <a:prstGeom prst="rect">
                <a:avLst/>
              </a:prstGeom>
              <a:blipFill>
                <a:blip r:embed="rId2"/>
                <a:stretch>
                  <a:fillRect l="-367" t="-591" r="-110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406407"/>
            <a:ext cx="957706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l-G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Ο αλγόριθμος DBSCAN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089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1D73568-8F5B-DBB7-B226-7F7653DCCA67}"/>
              </a:ext>
            </a:extLst>
          </p:cNvPr>
          <p:cNvSpPr txBox="1"/>
          <p:nvPr/>
        </p:nvSpPr>
        <p:spPr>
          <a:xfrm>
            <a:off x="1053852" y="764704"/>
            <a:ext cx="9793088" cy="46428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600"/>
              </a:spcBef>
              <a:spcAft>
                <a:spcPts val="1200"/>
              </a:spcAft>
              <a:buNone/>
            </a:pPr>
            <a:r>
              <a:rPr lang="el-GR" sz="3600" b="1" kern="0" dirty="0">
                <a:solidFill>
                  <a:srgbClr val="34495E"/>
                </a:solidFill>
                <a:effectLst/>
                <a:latin typeface="Aptos" panose="020B0004020202020204" pitchFamily="34" charset="0"/>
              </a:rPr>
              <a:t>Πώς Λειτουργεί ο DBSCAN</a:t>
            </a:r>
          </a:p>
          <a:p>
            <a:pPr>
              <a:spcAft>
                <a:spcPts val="1000"/>
              </a:spcAft>
              <a:buNone/>
            </a:pPr>
            <a:r>
              <a:rPr lang="el-GR" sz="2400" dirty="0">
                <a:effectLst/>
                <a:latin typeface="Aptos" panose="020B0004020202020204" pitchFamily="34" charset="0"/>
                <a:ea typeface="Arial" panose="020B0604020202020204" pitchFamily="34" charset="0"/>
              </a:rPr>
              <a:t>Ο αλγόριθμος DBSCAN (Density-Based Spatial Clustering of Applications with Noise) βασίζεται στην πυκνότητα των σημείων:</a:t>
            </a:r>
          </a:p>
          <a:p>
            <a:pPr marL="342900" lvl="0" indent="-342900">
              <a:lnSpc>
                <a:spcPct val="125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l-GR" sz="2000" b="1" dirty="0">
                <a:effectLst/>
                <a:latin typeface="Aptos" panose="020B0004020202020204" pitchFamily="34" charset="0"/>
                <a:ea typeface="Arial" panose="020B0604020202020204" pitchFamily="34" charset="0"/>
              </a:rPr>
              <a:t>Βήμα 1:</a:t>
            </a:r>
            <a:r>
              <a:rPr lang="el-GR" sz="2000" dirty="0">
                <a:effectLst/>
                <a:latin typeface="Aptos" panose="020B0004020202020204" pitchFamily="34" charset="0"/>
                <a:ea typeface="Arial" panose="020B0604020202020204" pitchFamily="34" charset="0"/>
              </a:rPr>
              <a:t> Για κάθε σημείο, βρίσκουμε όλους τους γείτονες σε απόσταση ≤ ε.</a:t>
            </a:r>
          </a:p>
          <a:p>
            <a:pPr marL="342900" lvl="0" indent="-342900">
              <a:lnSpc>
                <a:spcPct val="125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l-GR" sz="2000" b="1" dirty="0">
                <a:effectLst/>
                <a:latin typeface="Aptos" panose="020B0004020202020204" pitchFamily="34" charset="0"/>
                <a:ea typeface="Arial" panose="020B0604020202020204" pitchFamily="34" charset="0"/>
              </a:rPr>
              <a:t>Βήμα 2:</a:t>
            </a:r>
            <a:r>
              <a:rPr lang="el-GR" sz="2000" dirty="0">
                <a:effectLst/>
                <a:latin typeface="Aptos" panose="020B0004020202020204" pitchFamily="34" charset="0"/>
                <a:ea typeface="Arial" panose="020B0604020202020204" pitchFamily="34" charset="0"/>
              </a:rPr>
              <a:t> Ταξινομούμε τα σημεία σε Core, Border και Noise με βάση τον αριθμό γειτόνων.</a:t>
            </a:r>
          </a:p>
          <a:p>
            <a:pPr marL="342900" lvl="0" indent="-342900">
              <a:lnSpc>
                <a:spcPct val="125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l-GR" sz="2000" b="1" dirty="0">
                <a:effectLst/>
                <a:latin typeface="Aptos" panose="020B0004020202020204" pitchFamily="34" charset="0"/>
                <a:ea typeface="Arial" panose="020B0604020202020204" pitchFamily="34" charset="0"/>
              </a:rPr>
              <a:t>Βήμα 3:</a:t>
            </a:r>
            <a:r>
              <a:rPr lang="el-GR" sz="2000" dirty="0">
                <a:effectLst/>
                <a:latin typeface="Aptos" panose="020B0004020202020204" pitchFamily="34" charset="0"/>
                <a:ea typeface="Arial" panose="020B0604020202020204" pitchFamily="34" charset="0"/>
              </a:rPr>
              <a:t> Δημιουργούμε clusters συνδέοντας core points που είναι γείτονες μεταξύ τους.</a:t>
            </a:r>
            <a:endParaRPr lang="en-US" sz="2000" dirty="0">
              <a:effectLst/>
              <a:latin typeface="Aptos" panose="020B0004020202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25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l-GR" sz="2000" b="1" dirty="0">
                <a:effectLst/>
                <a:latin typeface="Aptos" panose="020B0004020202020204" pitchFamily="34" charset="0"/>
                <a:ea typeface="Arial" panose="020B0604020202020204" pitchFamily="34" charset="0"/>
              </a:rPr>
              <a:t>Βήμα 4:</a:t>
            </a:r>
            <a:r>
              <a:rPr lang="el-GR" sz="2000" dirty="0">
                <a:effectLst/>
                <a:latin typeface="Aptos" panose="020B0004020202020204" pitchFamily="34" charset="0"/>
                <a:ea typeface="Arial" panose="020B0604020202020204" pitchFamily="34" charset="0"/>
              </a:rPr>
              <a:t> Προσθέτουμε τα border points στα κοντινότερα clusters</a:t>
            </a:r>
            <a:endParaRPr lang="el-GR" sz="20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34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Εικόνα 3">
            <a:extLst>
              <a:ext uri="{FF2B5EF4-FFF2-40B4-BE49-F238E27FC236}">
                <a16:creationId xmlns:a16="http://schemas.microsoft.com/office/drawing/2014/main" id="{0F65C275-0ABC-7389-96B0-900DA48FA8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876" y="22312"/>
            <a:ext cx="9222711" cy="681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75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C2354A11-056C-D8AA-2487-64C32200E1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892" y="1916832"/>
            <a:ext cx="9449032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90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Math 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th education presentation with Pi  (widescreen).potx" id="{DF132673-7A8C-4FB7-A35E-0123B6C0D98B}" vid="{CCAAB50D-2EF2-4925-80C2-C83131AE58AC}"/>
    </a:ext>
  </a:extLst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2263</TotalTime>
  <Words>703</Words>
  <Application>Microsoft Office PowerPoint</Application>
  <PresentationFormat>Custom</PresentationFormat>
  <Paragraphs>60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Aptos</vt:lpstr>
      <vt:lpstr>Arial</vt:lpstr>
      <vt:lpstr>Cambria Math</vt:lpstr>
      <vt:lpstr>Euphemia</vt:lpstr>
      <vt:lpstr>Gabriola</vt:lpstr>
      <vt:lpstr>Garamond</vt:lpstr>
      <vt:lpstr>Times New Roman</vt:lpstr>
      <vt:lpstr>Wingdings</vt:lpstr>
      <vt:lpstr>Math 16x9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e-mashine</cp:lastModifiedBy>
  <cp:revision>172</cp:revision>
  <dcterms:created xsi:type="dcterms:W3CDTF">2017-11-18T11:50:23Z</dcterms:created>
  <dcterms:modified xsi:type="dcterms:W3CDTF">2025-12-10T09:03:12Z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